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6"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68" d="100"/>
          <a:sy n="68" d="100"/>
        </p:scale>
        <p:origin x="90" y="210"/>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CL"/>
          </a:p>
        </p:txBody>
      </p:sp>
      <p:sp>
        <p:nvSpPr>
          <p:cNvPr id="4" name="Marcador de fecha 3"/>
          <p:cNvSpPr>
            <a:spLocks noGrp="1"/>
          </p:cNvSpPr>
          <p:nvPr>
            <p:ph type="dt" sz="half" idx="10"/>
          </p:nvPr>
        </p:nvSpPr>
        <p:spPr/>
        <p:txBody>
          <a:bodyPr/>
          <a:lstStyle/>
          <a:p>
            <a:fld id="{334771E7-7274-40D9-8AEE-F8F575064B6D}" type="datetimeFigureOut">
              <a:rPr lang="es-CL" smtClean="0"/>
              <a:t>27-02-2019</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2717494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L"/>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Marcador de fecha 3"/>
          <p:cNvSpPr>
            <a:spLocks noGrp="1"/>
          </p:cNvSpPr>
          <p:nvPr>
            <p:ph type="dt" sz="half" idx="10"/>
          </p:nvPr>
        </p:nvSpPr>
        <p:spPr/>
        <p:txBody>
          <a:bodyPr/>
          <a:lstStyle/>
          <a:p>
            <a:fld id="{334771E7-7274-40D9-8AEE-F8F575064B6D}" type="datetimeFigureOut">
              <a:rPr lang="es-CL" smtClean="0"/>
              <a:t>27-02-2019</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1938067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Marcador de fecha 3"/>
          <p:cNvSpPr>
            <a:spLocks noGrp="1"/>
          </p:cNvSpPr>
          <p:nvPr>
            <p:ph type="dt" sz="half" idx="10"/>
          </p:nvPr>
        </p:nvSpPr>
        <p:spPr/>
        <p:txBody>
          <a:bodyPr/>
          <a:lstStyle/>
          <a:p>
            <a:fld id="{334771E7-7274-40D9-8AEE-F8F575064B6D}" type="datetimeFigureOut">
              <a:rPr lang="es-CL" smtClean="0"/>
              <a:t>27-02-2019</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48575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L"/>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Marcador de fecha 3"/>
          <p:cNvSpPr>
            <a:spLocks noGrp="1"/>
          </p:cNvSpPr>
          <p:nvPr>
            <p:ph type="dt" sz="half" idx="10"/>
          </p:nvPr>
        </p:nvSpPr>
        <p:spPr/>
        <p:txBody>
          <a:bodyPr/>
          <a:lstStyle/>
          <a:p>
            <a:fld id="{334771E7-7274-40D9-8AEE-F8F575064B6D}" type="datetimeFigureOut">
              <a:rPr lang="es-CL" smtClean="0"/>
              <a:t>27-02-2019</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2944046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334771E7-7274-40D9-8AEE-F8F575064B6D}" type="datetimeFigureOut">
              <a:rPr lang="es-CL" smtClean="0"/>
              <a:t>27-02-2019</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1526851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L"/>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Marcador de fecha 4"/>
          <p:cNvSpPr>
            <a:spLocks noGrp="1"/>
          </p:cNvSpPr>
          <p:nvPr>
            <p:ph type="dt" sz="half" idx="10"/>
          </p:nvPr>
        </p:nvSpPr>
        <p:spPr/>
        <p:txBody>
          <a:bodyPr/>
          <a:lstStyle/>
          <a:p>
            <a:fld id="{334771E7-7274-40D9-8AEE-F8F575064B6D}" type="datetimeFigureOut">
              <a:rPr lang="es-CL" smtClean="0"/>
              <a:t>27-02-2019</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2865234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7" name="Marcador de fecha 6"/>
          <p:cNvSpPr>
            <a:spLocks noGrp="1"/>
          </p:cNvSpPr>
          <p:nvPr>
            <p:ph type="dt" sz="half" idx="10"/>
          </p:nvPr>
        </p:nvSpPr>
        <p:spPr/>
        <p:txBody>
          <a:bodyPr/>
          <a:lstStyle/>
          <a:p>
            <a:fld id="{334771E7-7274-40D9-8AEE-F8F575064B6D}" type="datetimeFigureOut">
              <a:rPr lang="es-CL" smtClean="0"/>
              <a:t>27-02-2019</a:t>
            </a:fld>
            <a:endParaRPr lang="es-CL"/>
          </a:p>
        </p:txBody>
      </p:sp>
      <p:sp>
        <p:nvSpPr>
          <p:cNvPr id="8" name="Marcador de pie de página 7"/>
          <p:cNvSpPr>
            <a:spLocks noGrp="1"/>
          </p:cNvSpPr>
          <p:nvPr>
            <p:ph type="ftr" sz="quarter" idx="11"/>
          </p:nvPr>
        </p:nvSpPr>
        <p:spPr/>
        <p:txBody>
          <a:bodyPr/>
          <a:lstStyle/>
          <a:p>
            <a:endParaRPr lang="es-CL"/>
          </a:p>
        </p:txBody>
      </p:sp>
      <p:sp>
        <p:nvSpPr>
          <p:cNvPr id="9" name="Marcador de número de diapositiva 8"/>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173770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L"/>
          </a:p>
        </p:txBody>
      </p:sp>
      <p:sp>
        <p:nvSpPr>
          <p:cNvPr id="3" name="Marcador de fecha 2"/>
          <p:cNvSpPr>
            <a:spLocks noGrp="1"/>
          </p:cNvSpPr>
          <p:nvPr>
            <p:ph type="dt" sz="half" idx="10"/>
          </p:nvPr>
        </p:nvSpPr>
        <p:spPr/>
        <p:txBody>
          <a:bodyPr/>
          <a:lstStyle/>
          <a:p>
            <a:fld id="{334771E7-7274-40D9-8AEE-F8F575064B6D}" type="datetimeFigureOut">
              <a:rPr lang="es-CL" smtClean="0"/>
              <a:t>27-02-2019</a:t>
            </a:fld>
            <a:endParaRPr lang="es-CL"/>
          </a:p>
        </p:txBody>
      </p:sp>
      <p:sp>
        <p:nvSpPr>
          <p:cNvPr id="4" name="Marcador de pie de página 3"/>
          <p:cNvSpPr>
            <a:spLocks noGrp="1"/>
          </p:cNvSpPr>
          <p:nvPr>
            <p:ph type="ftr" sz="quarter" idx="11"/>
          </p:nvPr>
        </p:nvSpPr>
        <p:spPr/>
        <p:txBody>
          <a:bodyPr/>
          <a:lstStyle/>
          <a:p>
            <a:endParaRPr lang="es-CL"/>
          </a:p>
        </p:txBody>
      </p:sp>
      <p:sp>
        <p:nvSpPr>
          <p:cNvPr id="5" name="Marcador de número de diapositiva 4"/>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8240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34771E7-7274-40D9-8AEE-F8F575064B6D}" type="datetimeFigureOut">
              <a:rPr lang="es-CL" smtClean="0"/>
              <a:t>27-02-2019</a:t>
            </a:fld>
            <a:endParaRPr lang="es-CL"/>
          </a:p>
        </p:txBody>
      </p:sp>
      <p:sp>
        <p:nvSpPr>
          <p:cNvPr id="3" name="Marcador de pie de página 2"/>
          <p:cNvSpPr>
            <a:spLocks noGrp="1"/>
          </p:cNvSpPr>
          <p:nvPr>
            <p:ph type="ftr" sz="quarter" idx="11"/>
          </p:nvPr>
        </p:nvSpPr>
        <p:spPr/>
        <p:txBody>
          <a:bodyPr/>
          <a:lstStyle/>
          <a:p>
            <a:endParaRPr lang="es-CL"/>
          </a:p>
        </p:txBody>
      </p:sp>
      <p:sp>
        <p:nvSpPr>
          <p:cNvPr id="4" name="Marcador de número de diapositiva 3"/>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884228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334771E7-7274-40D9-8AEE-F8F575064B6D}" type="datetimeFigureOut">
              <a:rPr lang="es-CL" smtClean="0"/>
              <a:t>27-02-2019</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1266854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L"/>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334771E7-7274-40D9-8AEE-F8F575064B6D}" type="datetimeFigureOut">
              <a:rPr lang="es-CL" smtClean="0"/>
              <a:t>27-02-2019</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A9B81B44-E51F-46CB-9CE1-69F4E4D2E30A}" type="slidenum">
              <a:rPr lang="es-CL" smtClean="0"/>
              <a:t>‹Nº›</a:t>
            </a:fld>
            <a:endParaRPr lang="es-CL"/>
          </a:p>
        </p:txBody>
      </p:sp>
    </p:spTree>
    <p:extLst>
      <p:ext uri="{BB962C8B-B14F-4D97-AF65-F5344CB8AC3E}">
        <p14:creationId xmlns:p14="http://schemas.microsoft.com/office/powerpoint/2010/main" val="264601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4771E7-7274-40D9-8AEE-F8F575064B6D}" type="datetimeFigureOut">
              <a:rPr lang="es-CL" smtClean="0"/>
              <a:t>27-02-2019</a:t>
            </a:fld>
            <a:endParaRPr lang="es-C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81B44-E51F-46CB-9CE1-69F4E4D2E30A}" type="slidenum">
              <a:rPr lang="es-CL" smtClean="0"/>
              <a:t>‹Nº›</a:t>
            </a:fld>
            <a:endParaRPr lang="es-CL"/>
          </a:p>
        </p:txBody>
      </p:sp>
    </p:spTree>
    <p:extLst>
      <p:ext uri="{BB962C8B-B14F-4D97-AF65-F5344CB8AC3E}">
        <p14:creationId xmlns:p14="http://schemas.microsoft.com/office/powerpoint/2010/main" val="729760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odepa.gob.cl/wp-content/uploads/2018/03/Metropolitana.pdf" TargetMode="External"/><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hyperlink" Target="https://nbviewer.jupyter.org/github/Rentm81/Coursera_Capstone/blob/master/semana9-5-code.ipynb" TargetMode="External"/><Relationship Id="rId4" Type="http://schemas.openxmlformats.org/officeDocument/2006/relationships/hyperlink" Target="https://www.cooperativa.cl/noticias/pais/transportes/metro/el-metro-de-santiago-esta-transportando-a-2-6-millones-de-personas-en/2018-06-27/093857.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9655"/>
            <a:ext cx="12084148" cy="6217920"/>
          </a:xfrm>
          <a:prstGeom prst="rect">
            <a:avLst/>
          </a:prstGeom>
        </p:spPr>
      </p:pic>
      <p:sp>
        <p:nvSpPr>
          <p:cNvPr id="3" name="Título 2"/>
          <p:cNvSpPr>
            <a:spLocks noGrp="1"/>
          </p:cNvSpPr>
          <p:nvPr>
            <p:ph type="title"/>
          </p:nvPr>
        </p:nvSpPr>
        <p:spPr/>
        <p:txBody>
          <a:bodyPr/>
          <a:lstStyle/>
          <a:p>
            <a:pPr algn="ctr"/>
            <a:r>
              <a:rPr lang="it-IT"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Drugstore in Santiago de Chile.</a:t>
            </a:r>
            <a:endParaRPr lang="es-CL"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Marcador de contenido 3"/>
          <p:cNvSpPr>
            <a:spLocks noGrp="1"/>
          </p:cNvSpPr>
          <p:nvPr>
            <p:ph idx="1"/>
          </p:nvPr>
        </p:nvSpPr>
        <p:spPr/>
        <p:txBody>
          <a:bodyPr/>
          <a:lstStyle/>
          <a:p>
            <a:endParaRPr lang="es-CL"/>
          </a:p>
        </p:txBody>
      </p:sp>
    </p:spTree>
    <p:extLst>
      <p:ext uri="{BB962C8B-B14F-4D97-AF65-F5344CB8AC3E}">
        <p14:creationId xmlns:p14="http://schemas.microsoft.com/office/powerpoint/2010/main" val="3809825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pPr algn="ctr"/>
            <a:r>
              <a:rPr lang="es-CL" sz="4000" b="1" u="sng" dirty="0" smtClean="0">
                <a:latin typeface="Arial" panose="020B0604020202020204" pitchFamily="34" charset="0"/>
                <a:cs typeface="Arial" panose="020B0604020202020204" pitchFamily="34" charset="0"/>
              </a:rPr>
              <a:t>3.3 </a:t>
            </a:r>
            <a:r>
              <a:rPr lang="es-CL" sz="4000" b="1" u="sng" dirty="0" err="1" smtClean="0">
                <a:latin typeface="Arial" panose="020B0604020202020204" pitchFamily="34" charset="0"/>
                <a:cs typeface="Arial" panose="020B0604020202020204" pitchFamily="34" charset="0"/>
              </a:rPr>
              <a:t>Third</a:t>
            </a:r>
            <a:r>
              <a:rPr lang="es-CL" sz="4000" b="1" u="sng" dirty="0" smtClean="0">
                <a:latin typeface="Arial" panose="020B0604020202020204" pitchFamily="34" charset="0"/>
                <a:cs typeface="Arial" panose="020B0604020202020204" pitchFamily="34" charset="0"/>
              </a:rPr>
              <a:t> </a:t>
            </a:r>
            <a:r>
              <a:rPr lang="es-CL" sz="4000" b="1" u="sng" dirty="0" err="1" smtClean="0">
                <a:latin typeface="Arial" panose="020B0604020202020204" pitchFamily="34" charset="0"/>
                <a:cs typeface="Arial" panose="020B0604020202020204" pitchFamily="34" charset="0"/>
              </a:rPr>
              <a:t>stage</a:t>
            </a:r>
            <a:r>
              <a:rPr lang="es-CL" sz="4000" b="1" u="sng" dirty="0" smtClean="0">
                <a:latin typeface="Arial" panose="020B0604020202020204" pitchFamily="34" charset="0"/>
                <a:cs typeface="Arial" panose="020B0604020202020204" pitchFamily="34" charset="0"/>
              </a:rPr>
              <a:t/>
            </a:r>
            <a:br>
              <a:rPr lang="es-CL" sz="4000" b="1" u="sng" dirty="0" smtClean="0">
                <a:latin typeface="Arial" panose="020B0604020202020204" pitchFamily="34" charset="0"/>
                <a:cs typeface="Arial" panose="020B0604020202020204" pitchFamily="34" charset="0"/>
              </a:rPr>
            </a:br>
            <a:r>
              <a:rPr lang="es-CL" sz="4000" b="1" u="sng" dirty="0" smtClean="0">
                <a:latin typeface="Arial" panose="020B0604020202020204" pitchFamily="34" charset="0"/>
                <a:cs typeface="Arial" panose="020B0604020202020204" pitchFamily="34" charset="0"/>
              </a:rPr>
              <a:t/>
            </a:r>
            <a:br>
              <a:rPr lang="es-CL" sz="4000" b="1" u="sng" dirty="0" smtClean="0">
                <a:latin typeface="Arial" panose="020B0604020202020204" pitchFamily="34" charset="0"/>
                <a:cs typeface="Arial" panose="020B0604020202020204" pitchFamily="34" charset="0"/>
              </a:rPr>
            </a:br>
            <a:endParaRPr lang="es-CL" sz="4000" b="1" u="sng" dirty="0">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3"/>
          <a:stretch>
            <a:fillRect/>
          </a:stretch>
        </p:blipFill>
        <p:spPr>
          <a:xfrm>
            <a:off x="3527699" y="1027906"/>
            <a:ext cx="5614903" cy="420660"/>
          </a:xfrm>
          <a:prstGeom prst="rect">
            <a:avLst/>
          </a:prstGeom>
        </p:spPr>
      </p:pic>
      <p:pic>
        <p:nvPicPr>
          <p:cNvPr id="4" name="Imagen 3"/>
          <p:cNvPicPr>
            <a:picLocks noChangeAspect="1"/>
          </p:cNvPicPr>
          <p:nvPr/>
        </p:nvPicPr>
        <p:blipFill>
          <a:blip r:embed="rId4"/>
          <a:stretch>
            <a:fillRect/>
          </a:stretch>
        </p:blipFill>
        <p:spPr>
          <a:xfrm>
            <a:off x="838201" y="1575583"/>
            <a:ext cx="11353800" cy="5282418"/>
          </a:xfrm>
          <a:prstGeom prst="rect">
            <a:avLst/>
          </a:prstGeom>
        </p:spPr>
      </p:pic>
    </p:spTree>
    <p:extLst>
      <p:ext uri="{BB962C8B-B14F-4D97-AF65-F5344CB8AC3E}">
        <p14:creationId xmlns:p14="http://schemas.microsoft.com/office/powerpoint/2010/main" val="3408735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pPr algn="ctr"/>
            <a:r>
              <a:rPr lang="es-CL" sz="4000" b="1" u="sng" dirty="0" smtClean="0">
                <a:latin typeface="Arial" panose="020B0604020202020204" pitchFamily="34" charset="0"/>
                <a:cs typeface="Arial" panose="020B0604020202020204" pitchFamily="34" charset="0"/>
              </a:rPr>
              <a:t>4 </a:t>
            </a:r>
            <a:r>
              <a:rPr lang="es-CL" sz="4000" b="1" u="sng" dirty="0" err="1" smtClean="0">
                <a:latin typeface="Arial" panose="020B0604020202020204" pitchFamily="34" charset="0"/>
                <a:cs typeface="Arial" panose="020B0604020202020204" pitchFamily="34" charset="0"/>
              </a:rPr>
              <a:t>Results</a:t>
            </a:r>
            <a:endParaRPr lang="es-CL" sz="4000" b="1" u="sng" dirty="0">
              <a:latin typeface="Arial" panose="020B0604020202020204" pitchFamily="34" charset="0"/>
              <a:cs typeface="Arial" panose="020B0604020202020204" pitchFamily="34" charset="0"/>
            </a:endParaRPr>
          </a:p>
        </p:txBody>
      </p:sp>
      <p:sp>
        <p:nvSpPr>
          <p:cNvPr id="2" name="Rectángulo 1"/>
          <p:cNvSpPr/>
          <p:nvPr/>
        </p:nvSpPr>
        <p:spPr>
          <a:xfrm>
            <a:off x="942535" y="1582341"/>
            <a:ext cx="10663311" cy="4893647"/>
          </a:xfrm>
          <a:prstGeom prst="rect">
            <a:avLst/>
          </a:prstGeom>
        </p:spPr>
        <p:txBody>
          <a:bodyPr wrap="square">
            <a:spAutoFit/>
          </a:bodyPr>
          <a:lstStyle/>
          <a:p>
            <a:pPr algn="just"/>
            <a:r>
              <a:rPr lang="en-US" sz="2400" dirty="0" smtClean="0">
                <a:latin typeface="Arial" panose="020B0604020202020204" pitchFamily="34" charset="0"/>
                <a:cs typeface="Arial" panose="020B0604020202020204" pitchFamily="34" charset="0"/>
              </a:rPr>
              <a:t>As we can see, there are approximately 197 pharmacies in the commune of Santiago, which has an area of 23.2 km2, of which 81 local belong to the so-called "Chain Pharmacies", the remaining reach 59% which is close to 57%. which shows that the proportion shown at the national level is maintained.</a:t>
            </a:r>
          </a:p>
          <a:p>
            <a:pPr algn="just"/>
            <a:endParaRPr lang="en-US" sz="24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  Another observation that we can make is that there is a very high concentration in an area smaller than approximately 30 blocks (about 300 m2), this high concentration is located in a neuralgic zone of the country, in which the "Plaza de </a:t>
            </a:r>
            <a:r>
              <a:rPr lang="en-US" sz="2400" dirty="0" err="1" smtClean="0">
                <a:latin typeface="Arial" panose="020B0604020202020204" pitchFamily="34" charset="0"/>
                <a:cs typeface="Arial" panose="020B0604020202020204" pitchFamily="34" charset="0"/>
              </a:rPr>
              <a:t>Armas</a:t>
            </a:r>
            <a:r>
              <a:rPr lang="en-US" sz="2400" dirty="0" smtClean="0">
                <a:latin typeface="Arial" panose="020B0604020202020204" pitchFamily="34" charset="0"/>
                <a:cs typeface="Arial" panose="020B0604020202020204" pitchFamily="34" charset="0"/>
              </a:rPr>
              <a:t>" is located, the Government Palace and countless government agencies and private companies.</a:t>
            </a:r>
          </a:p>
          <a:p>
            <a:pPr algn="just"/>
            <a:endParaRPr lang="en-US" sz="24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 This high concentration is composed mostly of the three largest companies, leaving the rest in peripheral areas.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4107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pPr algn="ctr"/>
            <a:r>
              <a:rPr lang="es-CL" sz="4000" b="1" u="sng" dirty="0" smtClean="0">
                <a:latin typeface="Arial" panose="020B0604020202020204" pitchFamily="34" charset="0"/>
                <a:cs typeface="Arial" panose="020B0604020202020204" pitchFamily="34" charset="0"/>
              </a:rPr>
              <a:t>5 </a:t>
            </a:r>
            <a:r>
              <a:rPr lang="es-CL" sz="4000" b="1" u="sng" dirty="0" err="1" smtClean="0">
                <a:latin typeface="Arial" panose="020B0604020202020204" pitchFamily="34" charset="0"/>
                <a:cs typeface="Arial" panose="020B0604020202020204" pitchFamily="34" charset="0"/>
              </a:rPr>
              <a:t>Conclusion</a:t>
            </a:r>
            <a:endParaRPr lang="es-CL" sz="4000" b="1" u="sng" dirty="0">
              <a:latin typeface="Arial" panose="020B0604020202020204" pitchFamily="34" charset="0"/>
              <a:cs typeface="Arial" panose="020B0604020202020204" pitchFamily="34" charset="0"/>
            </a:endParaRPr>
          </a:p>
        </p:txBody>
      </p:sp>
      <p:sp>
        <p:nvSpPr>
          <p:cNvPr id="2" name="Rectángulo 1"/>
          <p:cNvSpPr/>
          <p:nvPr/>
        </p:nvSpPr>
        <p:spPr>
          <a:xfrm>
            <a:off x="838200" y="1538132"/>
            <a:ext cx="11091203" cy="5078313"/>
          </a:xfrm>
          <a:prstGeom prst="rect">
            <a:avLst/>
          </a:prstGeom>
        </p:spPr>
        <p:txBody>
          <a:bodyPr wrap="square">
            <a:spAutoFit/>
          </a:bodyPr>
          <a:lstStyle/>
          <a:p>
            <a:pPr algn="just"/>
            <a:r>
              <a:rPr lang="en-US" dirty="0" smtClean="0">
                <a:latin typeface="Arial" panose="020B0604020202020204" pitchFamily="34" charset="0"/>
                <a:cs typeface="Arial" panose="020B0604020202020204" pitchFamily="34" charset="0"/>
              </a:rPr>
              <a:t> We can see through this exercise that in the Chilean pharmaceutical market there is definitely an oligopoly of 3 large companies, and for its market strategy it is of vital importance the location of its premises, agglomerating almost 30% of the pharmacies of the commune in an area of approximately 1% of the area in question, most of which are located in the previously mentioned chains and the other companies are in peripheral areas.</a:t>
            </a:r>
          </a:p>
          <a:p>
            <a:pPr algn="just"/>
            <a:endParaRPr lang="en-US" dirty="0" smtClean="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 One of the factors of this distribution may be the value of the land in case of purchase or lease, which would be excessively high serving as a barrier to entry for other possible competitors along with the excessive centralization that exists in the country-region-commune-area that discourages growth elsewhere</a:t>
            </a:r>
          </a:p>
          <a:p>
            <a:pPr algn="just"/>
            <a:endParaRPr lang="en-US" dirty="0" smtClean="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 Another point to consider is the type of drugstore to be installed, since of the few independents that have been inside the "</a:t>
            </a:r>
            <a:r>
              <a:rPr lang="en-US" dirty="0" err="1" smtClean="0">
                <a:latin typeface="Arial" panose="020B0604020202020204" pitchFamily="34" charset="0"/>
                <a:cs typeface="Arial" panose="020B0604020202020204" pitchFamily="34" charset="0"/>
              </a:rPr>
              <a:t>Principlal</a:t>
            </a:r>
            <a:r>
              <a:rPr lang="en-US" dirty="0" smtClean="0">
                <a:latin typeface="Arial" panose="020B0604020202020204" pitchFamily="34" charset="0"/>
                <a:cs typeface="Arial" panose="020B0604020202020204" pitchFamily="34" charset="0"/>
              </a:rPr>
              <a:t>" zone as a possible competition, most of them are dedicated to other types of drugs, more oriented to alternative medicines. , topic which could be further investigated in another opportunity.</a:t>
            </a:r>
          </a:p>
          <a:p>
            <a:pPr algn="just"/>
            <a:endParaRPr lang="en-US" dirty="0" smtClean="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 In conclusion, we would suggest someone who wants to invest in this type of business to invest in an establishment located in the "Main" zone and preferably sell drugs related to alternative medicines to avoid a direct commercial confrontation with companies that already dominate the market.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5127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pPr algn="ctr"/>
            <a:r>
              <a:rPr lang="es-CL" sz="4000" b="1" dirty="0" smtClean="0">
                <a:latin typeface="Arial" panose="020B0604020202020204" pitchFamily="34" charset="0"/>
                <a:cs typeface="Arial" panose="020B0604020202020204" pitchFamily="34" charset="0"/>
              </a:rPr>
              <a:t>  </a:t>
            </a:r>
            <a:r>
              <a:rPr lang="es-CL" sz="4000" b="1" u="sng" dirty="0" err="1" smtClean="0">
                <a:latin typeface="Arial" panose="020B0604020202020204" pitchFamily="34" charset="0"/>
                <a:cs typeface="Arial" panose="020B0604020202020204" pitchFamily="34" charset="0"/>
              </a:rPr>
              <a:t>Other</a:t>
            </a:r>
            <a:r>
              <a:rPr lang="es-CL" sz="4000" b="1" u="sng" dirty="0" smtClean="0">
                <a:latin typeface="Arial" panose="020B0604020202020204" pitchFamily="34" charset="0"/>
                <a:cs typeface="Arial" panose="020B0604020202020204" pitchFamily="34" charset="0"/>
              </a:rPr>
              <a:t> </a:t>
            </a:r>
            <a:r>
              <a:rPr lang="es-CL" sz="4000" b="1" u="sng" dirty="0" err="1" smtClean="0">
                <a:latin typeface="Arial" panose="020B0604020202020204" pitchFamily="34" charset="0"/>
                <a:cs typeface="Arial" panose="020B0604020202020204" pitchFamily="34" charset="0"/>
              </a:rPr>
              <a:t>sources</a:t>
            </a:r>
            <a:endParaRPr lang="es-CL" sz="4000" b="1" u="sng" dirty="0">
              <a:latin typeface="Arial" panose="020B0604020202020204" pitchFamily="34" charset="0"/>
              <a:cs typeface="Arial" panose="020B0604020202020204" pitchFamily="34" charset="0"/>
            </a:endParaRPr>
          </a:p>
        </p:txBody>
      </p:sp>
      <p:sp>
        <p:nvSpPr>
          <p:cNvPr id="2" name="Rectángulo 1"/>
          <p:cNvSpPr/>
          <p:nvPr/>
        </p:nvSpPr>
        <p:spPr>
          <a:xfrm>
            <a:off x="838200" y="1538132"/>
            <a:ext cx="11091203" cy="5016758"/>
          </a:xfrm>
          <a:prstGeom prst="rect">
            <a:avLst/>
          </a:prstGeom>
        </p:spPr>
        <p:txBody>
          <a:bodyPr wrap="square">
            <a:spAutoFit/>
          </a:bodyPr>
          <a:lstStyle/>
          <a:p>
            <a:pPr algn="just"/>
            <a:endParaRPr lang="en-US" dirty="0" smtClean="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AutoNum type="arabicPeriod"/>
            </a:pPr>
            <a:r>
              <a:rPr lang="en-US" dirty="0" smtClean="0">
                <a:latin typeface="Arial" panose="020B0604020202020204" pitchFamily="34" charset="0"/>
                <a:cs typeface="Arial" panose="020B0604020202020204" pitchFamily="34" charset="0"/>
                <a:hlinkClick r:id="rId3"/>
              </a:rPr>
              <a:t>https://www.odepa.gob.cl/wp-content/uploads/2018/03/Metropolitana.pdf</a:t>
            </a:r>
            <a:endParaRPr lang="en-US" dirty="0" smtClean="0">
              <a:latin typeface="Arial" panose="020B0604020202020204" pitchFamily="34" charset="0"/>
              <a:cs typeface="Arial" panose="020B0604020202020204" pitchFamily="34" charset="0"/>
            </a:endParaRPr>
          </a:p>
          <a:p>
            <a:pPr marL="342900" indent="-342900" algn="just">
              <a:buAutoNum type="arabicPeriod"/>
            </a:pPr>
            <a:endParaRPr lang="en-US" dirty="0" smtClean="0">
              <a:latin typeface="Arial" panose="020B0604020202020204" pitchFamily="34" charset="0"/>
              <a:cs typeface="Arial" panose="020B0604020202020204" pitchFamily="34" charset="0"/>
            </a:endParaRPr>
          </a:p>
          <a:p>
            <a:pPr algn="just"/>
            <a:endParaRPr lang="en-US" dirty="0" smtClean="0">
              <a:latin typeface="Arial" panose="020B0604020202020204" pitchFamily="34" charset="0"/>
              <a:cs typeface="Arial" panose="020B0604020202020204" pitchFamily="34" charset="0"/>
            </a:endParaRPr>
          </a:p>
          <a:p>
            <a:pPr marL="342900" indent="-342900" algn="just">
              <a:buAutoNum type="arabicPeriod" startAt="2"/>
            </a:pPr>
            <a:r>
              <a:rPr lang="en-US" dirty="0" smtClean="0">
                <a:latin typeface="Arial" panose="020B0604020202020204" pitchFamily="34" charset="0"/>
                <a:cs typeface="Arial" panose="020B0604020202020204" pitchFamily="34" charset="0"/>
                <a:hlinkClick r:id="rId4"/>
              </a:rPr>
              <a:t>https://www.cooperativa.cl/noticias/pais/transportes/metro/el-metro-de-santiago-esta-transportando-a-2-6-millones-de-personas-en/2018-06-27/093857.html</a:t>
            </a:r>
            <a:endParaRPr lang="en-US" dirty="0" smtClean="0">
              <a:latin typeface="Arial" panose="020B0604020202020204" pitchFamily="34" charset="0"/>
              <a:cs typeface="Arial" panose="020B0604020202020204" pitchFamily="34" charset="0"/>
            </a:endParaRPr>
          </a:p>
          <a:p>
            <a:pPr algn="just"/>
            <a:endParaRPr lang="en-US" dirty="0" smtClean="0">
              <a:latin typeface="Arial" panose="020B0604020202020204" pitchFamily="34" charset="0"/>
              <a:cs typeface="Arial" panose="020B0604020202020204" pitchFamily="34" charset="0"/>
            </a:endParaRPr>
          </a:p>
          <a:p>
            <a:pPr algn="just"/>
            <a:endParaRPr lang="en-US" dirty="0" smtClean="0">
              <a:latin typeface="Arial" panose="020B0604020202020204" pitchFamily="34" charset="0"/>
              <a:cs typeface="Arial" panose="020B0604020202020204" pitchFamily="34" charset="0"/>
            </a:endParaRPr>
          </a:p>
          <a:p>
            <a:pPr algn="just"/>
            <a:endParaRPr lang="en-US" dirty="0" smtClean="0">
              <a:latin typeface="Arial" panose="020B0604020202020204" pitchFamily="34" charset="0"/>
              <a:cs typeface="Arial" panose="020B0604020202020204" pitchFamily="34" charset="0"/>
            </a:endParaRPr>
          </a:p>
          <a:p>
            <a:pPr marL="342900" indent="-342900" algn="just">
              <a:buAutoNum type="arabicPeriod" startAt="3"/>
            </a:pPr>
            <a:r>
              <a:rPr lang="en-US" dirty="0" smtClean="0">
                <a:latin typeface="Arial" panose="020B0604020202020204" pitchFamily="34" charset="0"/>
                <a:cs typeface="Arial" panose="020B0604020202020204" pitchFamily="34" charset="0"/>
                <a:hlinkClick r:id="rId5"/>
              </a:rPr>
              <a:t>https://nbviewer.jupyter.org/github/Rentm81/Coursera_Capstone/blob/master/semana9-5-code.ipynb</a:t>
            </a:r>
            <a:endParaRPr lang="en-US" dirty="0" smtClean="0">
              <a:latin typeface="Arial" panose="020B0604020202020204" pitchFamily="34" charset="0"/>
              <a:cs typeface="Arial" panose="020B0604020202020204" pitchFamily="34" charset="0"/>
            </a:endParaRPr>
          </a:p>
          <a:p>
            <a:pPr marL="342900" indent="-342900" algn="just">
              <a:buAutoNum type="arabicPeriod" startAt="3"/>
            </a:pP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r>
              <a:rPr lang="en-US" sz="3200" dirty="0" smtClean="0">
                <a:latin typeface="Arial" panose="020B0604020202020204" pitchFamily="34" charset="0"/>
                <a:cs typeface="Arial" panose="020B0604020202020204" pitchFamily="34" charset="0"/>
              </a:rPr>
              <a:t>Thank you!!!</a:t>
            </a:r>
            <a:endParaRPr lang="en-US" sz="3200" dirty="0">
              <a:latin typeface="Arial" panose="020B0604020202020204" pitchFamily="34" charset="0"/>
              <a:cs typeface="Arial" panose="020B0604020202020204" pitchFamily="34" charset="0"/>
            </a:endParaRPr>
          </a:p>
          <a:p>
            <a:pPr marL="342900" indent="-342900" algn="just">
              <a:buAutoNum type="arabicPeriod" startAt="3"/>
            </a:pPr>
            <a:endParaRPr lang="en-US" dirty="0" smtClean="0">
              <a:latin typeface="Arial" panose="020B0604020202020204" pitchFamily="34" charset="0"/>
              <a:cs typeface="Arial" panose="020B0604020202020204" pitchFamily="34" charset="0"/>
            </a:endParaRPr>
          </a:p>
          <a:p>
            <a:pPr algn="just"/>
            <a:endParaRPr lang="en-US" dirty="0" smtClean="0">
              <a:latin typeface="Arial" panose="020B0604020202020204" pitchFamily="34" charset="0"/>
              <a:cs typeface="Arial" panose="020B0604020202020204" pitchFamily="34" charset="0"/>
            </a:endParaRPr>
          </a:p>
          <a:p>
            <a:pPr marL="342900" indent="-342900" algn="just">
              <a:buAutoNum type="arabicPeriod" startAt="3"/>
            </a:pP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488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a:xfrm>
            <a:off x="838200" y="365125"/>
            <a:ext cx="10515600" cy="1787232"/>
          </a:xfrm>
        </p:spPr>
        <p:txBody>
          <a:bodyPr>
            <a:normAutofit/>
          </a:bodyPr>
          <a:lstStyle/>
          <a:p>
            <a:pPr algn="ctr"/>
            <a:r>
              <a:rPr lang="es-CL" sz="4000" b="1" u="sng" dirty="0" err="1" smtClean="0">
                <a:latin typeface="Arial" panose="020B0604020202020204" pitchFamily="34" charset="0"/>
                <a:cs typeface="Arial" panose="020B0604020202020204" pitchFamily="34" charset="0"/>
              </a:rPr>
              <a:t>Introduction</a:t>
            </a:r>
            <a:r>
              <a:rPr lang="es-CL" sz="4000" b="1" u="sng" dirty="0" smtClean="0">
                <a:latin typeface="Arial" panose="020B0604020202020204" pitchFamily="34" charset="0"/>
                <a:cs typeface="Arial" panose="020B0604020202020204" pitchFamily="34" charset="0"/>
              </a:rPr>
              <a:t/>
            </a:r>
            <a:br>
              <a:rPr lang="es-CL" sz="4000" b="1" u="sng" dirty="0" smtClean="0">
                <a:latin typeface="Arial" panose="020B0604020202020204" pitchFamily="34" charset="0"/>
                <a:cs typeface="Arial" panose="020B0604020202020204" pitchFamily="34" charset="0"/>
              </a:rPr>
            </a:br>
            <a:endParaRPr lang="es-CL" sz="4000" b="1" u="sng" dirty="0">
              <a:latin typeface="Arial" panose="020B0604020202020204" pitchFamily="34" charset="0"/>
              <a:cs typeface="Arial" panose="020B0604020202020204" pitchFamily="34" charset="0"/>
            </a:endParaRPr>
          </a:p>
        </p:txBody>
      </p:sp>
      <p:sp>
        <p:nvSpPr>
          <p:cNvPr id="4" name="Marcador de contenido 3"/>
          <p:cNvSpPr>
            <a:spLocks noGrp="1"/>
          </p:cNvSpPr>
          <p:nvPr>
            <p:ph idx="1"/>
          </p:nvPr>
        </p:nvSpPr>
        <p:spPr/>
        <p:txBody>
          <a:bodyPr/>
          <a:lstStyle/>
          <a:p>
            <a:pPr marL="0" indent="0" algn="ctr">
              <a:buNone/>
            </a:pPr>
            <a:endParaRPr lang="en-US" dirty="0" smtClean="0"/>
          </a:p>
          <a:p>
            <a:pPr marL="0" indent="0" algn="ctr">
              <a:buNone/>
            </a:pPr>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hrough this exercise we can see if there is a clear competitive advantage in the location of a pharmacy in that sector and how is the current distribution in the area.</a:t>
            </a:r>
          </a:p>
          <a:p>
            <a:pPr marL="0" indent="0" algn="ctr">
              <a:buNone/>
            </a:pPr>
            <a:endParaRPr lang="en-US" dirty="0">
              <a:latin typeface="Arial" panose="020B0604020202020204" pitchFamily="34" charset="0"/>
              <a:cs typeface="Arial" panose="020B0604020202020204" pitchFamily="34" charset="0"/>
            </a:endParaRPr>
          </a:p>
          <a:p>
            <a:pPr marL="0" indent="0" algn="ctr">
              <a:buNone/>
            </a:pPr>
            <a:r>
              <a:rPr lang="en-US" dirty="0" smtClean="0">
                <a:latin typeface="Arial" panose="020B0604020202020204" pitchFamily="34" charset="0"/>
                <a:cs typeface="Arial" panose="020B0604020202020204" pitchFamily="34" charset="0"/>
              </a:rPr>
              <a:t> And mainly answer:</a:t>
            </a:r>
          </a:p>
          <a:p>
            <a:pPr marL="0" indent="0" algn="ctr">
              <a:buNone/>
            </a:pPr>
            <a:endParaRPr lang="en-US" dirty="0" smtClean="0">
              <a:latin typeface="Arial" panose="020B0604020202020204" pitchFamily="34" charset="0"/>
              <a:cs typeface="Arial" panose="020B0604020202020204" pitchFamily="34" charset="0"/>
            </a:endParaRPr>
          </a:p>
          <a:p>
            <a:pPr marL="0" indent="0" algn="ctr">
              <a:buNone/>
            </a:pPr>
            <a:r>
              <a:rPr lang="en-US" b="1" u="sng" dirty="0" smtClean="0">
                <a:latin typeface="Arial" panose="020B0604020202020204" pitchFamily="34" charset="0"/>
                <a:cs typeface="Arial" panose="020B0604020202020204" pitchFamily="34" charset="0"/>
              </a:rPr>
              <a:t> What advice would you give to someone who wants to invest in a pharmacy in the area?</a:t>
            </a:r>
          </a:p>
          <a:p>
            <a:endParaRPr lang="es-CL" dirty="0"/>
          </a:p>
        </p:txBody>
      </p:sp>
    </p:spTree>
    <p:extLst>
      <p:ext uri="{BB962C8B-B14F-4D97-AF65-F5344CB8AC3E}">
        <p14:creationId xmlns:p14="http://schemas.microsoft.com/office/powerpoint/2010/main" val="972161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a:xfrm>
            <a:off x="838200" y="365125"/>
            <a:ext cx="10515600" cy="1126049"/>
          </a:xfrm>
        </p:spPr>
        <p:txBody>
          <a:bodyPr>
            <a:normAutofit/>
          </a:bodyPr>
          <a:lstStyle/>
          <a:p>
            <a:pPr algn="ctr"/>
            <a:r>
              <a:rPr lang="es-CL" sz="4000" b="1" u="sng" dirty="0" err="1" smtClean="0">
                <a:latin typeface="Arial" panose="020B0604020202020204" pitchFamily="34" charset="0"/>
                <a:cs typeface="Arial" panose="020B0604020202020204" pitchFamily="34" charset="0"/>
              </a:rPr>
              <a:t>Main</a:t>
            </a:r>
            <a:r>
              <a:rPr lang="es-CL" sz="4000" b="1" u="sng" dirty="0" smtClean="0">
                <a:latin typeface="Arial" panose="020B0604020202020204" pitchFamily="34" charset="0"/>
                <a:cs typeface="Arial" panose="020B0604020202020204" pitchFamily="34" charset="0"/>
              </a:rPr>
              <a:t> </a:t>
            </a:r>
            <a:r>
              <a:rPr lang="es-CL" sz="4000" b="1" u="sng" dirty="0" err="1" smtClean="0">
                <a:latin typeface="Arial" panose="020B0604020202020204" pitchFamily="34" charset="0"/>
                <a:cs typeface="Arial" panose="020B0604020202020204" pitchFamily="34" charset="0"/>
              </a:rPr>
              <a:t>sources</a:t>
            </a:r>
            <a:r>
              <a:rPr lang="es-CL" sz="4000" b="1" u="sng" dirty="0" smtClean="0">
                <a:latin typeface="Arial" panose="020B0604020202020204" pitchFamily="34" charset="0"/>
                <a:cs typeface="Arial" panose="020B0604020202020204" pitchFamily="34" charset="0"/>
              </a:rPr>
              <a:t> of </a:t>
            </a:r>
            <a:r>
              <a:rPr lang="es-CL" sz="4000" b="1" u="sng" dirty="0" err="1" smtClean="0">
                <a:latin typeface="Arial" panose="020B0604020202020204" pitchFamily="34" charset="0"/>
                <a:cs typeface="Arial" panose="020B0604020202020204" pitchFamily="34" charset="0"/>
              </a:rPr>
              <a:t>information</a:t>
            </a:r>
            <a:r>
              <a:rPr lang="es-CL" sz="4000" b="1" u="sng" dirty="0" smtClean="0">
                <a:latin typeface="Arial" panose="020B0604020202020204" pitchFamily="34" charset="0"/>
                <a:cs typeface="Arial" panose="020B0604020202020204" pitchFamily="34" charset="0"/>
              </a:rPr>
              <a:t>.</a:t>
            </a:r>
            <a:endParaRPr lang="es-CL" sz="4000" b="1" u="sng" dirty="0">
              <a:latin typeface="Arial" panose="020B0604020202020204" pitchFamily="34" charset="0"/>
              <a:cs typeface="Arial" panose="020B0604020202020204" pitchFamily="34" charset="0"/>
            </a:endParaRPr>
          </a:p>
        </p:txBody>
      </p:sp>
      <p:pic>
        <p:nvPicPr>
          <p:cNvPr id="11" name="Marcador de contenido 10"/>
          <p:cNvPicPr>
            <a:picLocks noGrp="1" noChangeAspect="1"/>
          </p:cNvPicPr>
          <p:nvPr>
            <p:ph sz="half" idx="1"/>
          </p:nvPr>
        </p:nvPicPr>
        <p:blipFill>
          <a:blip r:embed="rId3"/>
          <a:stretch>
            <a:fillRect/>
          </a:stretch>
        </p:blipFill>
        <p:spPr>
          <a:xfrm>
            <a:off x="675249" y="1456348"/>
            <a:ext cx="5219113" cy="1972652"/>
          </a:xfrm>
          <a:prstGeom prst="rect">
            <a:avLst/>
          </a:prstGeom>
        </p:spPr>
      </p:pic>
      <p:pic>
        <p:nvPicPr>
          <p:cNvPr id="12" name="Marcador de contenido 11"/>
          <p:cNvPicPr>
            <a:picLocks noGrp="1" noChangeAspect="1"/>
          </p:cNvPicPr>
          <p:nvPr>
            <p:ph sz="half" idx="2"/>
          </p:nvPr>
        </p:nvPicPr>
        <p:blipFill>
          <a:blip r:embed="rId4"/>
          <a:stretch>
            <a:fillRect/>
          </a:stretch>
        </p:blipFill>
        <p:spPr>
          <a:xfrm>
            <a:off x="6537960" y="3849516"/>
            <a:ext cx="5181600" cy="2394060"/>
          </a:xfrm>
          <a:prstGeom prst="rect">
            <a:avLst/>
          </a:prstGeom>
        </p:spPr>
      </p:pic>
      <p:pic>
        <p:nvPicPr>
          <p:cNvPr id="13" name="Imagen 12"/>
          <p:cNvPicPr>
            <a:picLocks noChangeAspect="1"/>
          </p:cNvPicPr>
          <p:nvPr/>
        </p:nvPicPr>
        <p:blipFill>
          <a:blip r:embed="rId5"/>
          <a:stretch>
            <a:fillRect/>
          </a:stretch>
        </p:blipFill>
        <p:spPr>
          <a:xfrm>
            <a:off x="7908314" y="1431386"/>
            <a:ext cx="2143125" cy="2143125"/>
          </a:xfrm>
          <a:prstGeom prst="rect">
            <a:avLst/>
          </a:prstGeom>
        </p:spPr>
      </p:pic>
      <p:pic>
        <p:nvPicPr>
          <p:cNvPr id="14" name="Imagen 13"/>
          <p:cNvPicPr>
            <a:picLocks noChangeAspect="1"/>
          </p:cNvPicPr>
          <p:nvPr/>
        </p:nvPicPr>
        <p:blipFill>
          <a:blip r:embed="rId6"/>
          <a:stretch>
            <a:fillRect/>
          </a:stretch>
        </p:blipFill>
        <p:spPr>
          <a:xfrm>
            <a:off x="267285" y="3748563"/>
            <a:ext cx="5627077" cy="2595966"/>
          </a:xfrm>
          <a:prstGeom prst="rect">
            <a:avLst/>
          </a:prstGeom>
        </p:spPr>
      </p:pic>
    </p:spTree>
    <p:extLst>
      <p:ext uri="{BB962C8B-B14F-4D97-AF65-F5344CB8AC3E}">
        <p14:creationId xmlns:p14="http://schemas.microsoft.com/office/powerpoint/2010/main" val="36880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a:xfrm>
            <a:off x="838200" y="365125"/>
            <a:ext cx="10515600" cy="1126049"/>
          </a:xfrm>
        </p:spPr>
        <p:txBody>
          <a:bodyPr>
            <a:normAutofit/>
          </a:bodyPr>
          <a:lstStyle/>
          <a:p>
            <a:pPr algn="ctr"/>
            <a:r>
              <a:rPr lang="es-CL" sz="4000" b="1" u="sng" dirty="0" smtClean="0">
                <a:latin typeface="Arial" panose="020B0604020202020204" pitchFamily="34" charset="0"/>
                <a:cs typeface="Arial" panose="020B0604020202020204" pitchFamily="34" charset="0"/>
              </a:rPr>
              <a:t>3.1 </a:t>
            </a:r>
            <a:r>
              <a:rPr lang="es-CL" sz="4000" b="1" u="sng" dirty="0" err="1" smtClean="0">
                <a:latin typeface="Arial" panose="020B0604020202020204" pitchFamily="34" charset="0"/>
                <a:cs typeface="Arial" panose="020B0604020202020204" pitchFamily="34" charset="0"/>
              </a:rPr>
              <a:t>First</a:t>
            </a:r>
            <a:r>
              <a:rPr lang="es-CL" sz="4000" b="1" u="sng" dirty="0" smtClean="0">
                <a:latin typeface="Arial" panose="020B0604020202020204" pitchFamily="34" charset="0"/>
                <a:cs typeface="Arial" panose="020B0604020202020204" pitchFamily="34" charset="0"/>
              </a:rPr>
              <a:t> </a:t>
            </a:r>
            <a:r>
              <a:rPr lang="es-CL" sz="4000" b="1" u="sng" dirty="0" err="1" smtClean="0">
                <a:latin typeface="Arial" panose="020B0604020202020204" pitchFamily="34" charset="0"/>
                <a:cs typeface="Arial" panose="020B0604020202020204" pitchFamily="34" charset="0"/>
              </a:rPr>
              <a:t>stage</a:t>
            </a:r>
            <a:endParaRPr lang="es-CL" sz="4000" b="1" u="sng" dirty="0">
              <a:latin typeface="Arial" panose="020B0604020202020204" pitchFamily="34" charset="0"/>
              <a:cs typeface="Arial" panose="020B0604020202020204" pitchFamily="34" charset="0"/>
            </a:endParaRPr>
          </a:p>
        </p:txBody>
      </p:sp>
      <p:sp>
        <p:nvSpPr>
          <p:cNvPr id="2" name="Marcador de contenido 1"/>
          <p:cNvSpPr>
            <a:spLocks noGrp="1"/>
          </p:cNvSpPr>
          <p:nvPr>
            <p:ph sz="half" idx="1"/>
          </p:nvPr>
        </p:nvSpPr>
        <p:spPr>
          <a:xfrm>
            <a:off x="838200" y="1825624"/>
            <a:ext cx="5181600" cy="4351339"/>
          </a:xfrm>
        </p:spPr>
        <p:txBody>
          <a:bodyPr/>
          <a:lstStyle/>
          <a:p>
            <a:r>
              <a:rPr lang="en-US" dirty="0" smtClean="0"/>
              <a:t>The data obtained was filtered and the records of points outside the area to be investigated were eliminated.</a:t>
            </a:r>
          </a:p>
          <a:p>
            <a:endParaRPr lang="en-US" dirty="0"/>
          </a:p>
          <a:p>
            <a:r>
              <a:rPr lang="en-US" dirty="0"/>
              <a:t>Subsequently, it was entered as a </a:t>
            </a:r>
            <a:r>
              <a:rPr lang="en-US" dirty="0" err="1"/>
              <a:t>dataframe</a:t>
            </a:r>
            <a:r>
              <a:rPr lang="en-US" dirty="0"/>
              <a:t> with 3 columns [</a:t>
            </a:r>
            <a:r>
              <a:rPr lang="en-US" dirty="0" err="1"/>
              <a:t>Nombre_farmacia</a:t>
            </a:r>
            <a:r>
              <a:rPr lang="en-US" dirty="0"/>
              <a:t>, </a:t>
            </a:r>
            <a:r>
              <a:rPr lang="en-US" dirty="0" err="1"/>
              <a:t>Latitud</a:t>
            </a:r>
            <a:r>
              <a:rPr lang="en-US" dirty="0"/>
              <a:t>, </a:t>
            </a:r>
            <a:r>
              <a:rPr lang="en-US" dirty="0" err="1"/>
              <a:t>longitud</a:t>
            </a:r>
            <a:r>
              <a:rPr lang="en-US" dirty="0"/>
              <a:t>], which are the basis of the models.</a:t>
            </a:r>
            <a:endParaRPr lang="es-CL" dirty="0"/>
          </a:p>
          <a:p>
            <a:endParaRPr lang="es-CL" dirty="0"/>
          </a:p>
        </p:txBody>
      </p:sp>
      <p:pic>
        <p:nvPicPr>
          <p:cNvPr id="6" name="Marcador de contenido 5"/>
          <p:cNvPicPr>
            <a:picLocks noGrp="1" noChangeAspect="1"/>
          </p:cNvPicPr>
          <p:nvPr>
            <p:ph sz="half" idx="2"/>
          </p:nvPr>
        </p:nvPicPr>
        <p:blipFill>
          <a:blip r:embed="rId3"/>
          <a:stretch>
            <a:fillRect/>
          </a:stretch>
        </p:blipFill>
        <p:spPr>
          <a:xfrm>
            <a:off x="6132513" y="1825624"/>
            <a:ext cx="5867229" cy="1603375"/>
          </a:xfrm>
          <a:prstGeom prst="rect">
            <a:avLst/>
          </a:prstGeom>
        </p:spPr>
      </p:pic>
      <p:pic>
        <p:nvPicPr>
          <p:cNvPr id="7" name="Imagen 6"/>
          <p:cNvPicPr>
            <a:picLocks noChangeAspect="1"/>
          </p:cNvPicPr>
          <p:nvPr/>
        </p:nvPicPr>
        <p:blipFill>
          <a:blip r:embed="rId4"/>
          <a:stretch>
            <a:fillRect/>
          </a:stretch>
        </p:blipFill>
        <p:spPr>
          <a:xfrm>
            <a:off x="6132513" y="4064939"/>
            <a:ext cx="6151397" cy="1761897"/>
          </a:xfrm>
          <a:prstGeom prst="rect">
            <a:avLst/>
          </a:prstGeom>
        </p:spPr>
      </p:pic>
    </p:spTree>
    <p:extLst>
      <p:ext uri="{BB962C8B-B14F-4D97-AF65-F5344CB8AC3E}">
        <p14:creationId xmlns:p14="http://schemas.microsoft.com/office/powerpoint/2010/main" val="36346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a:xfrm>
            <a:off x="838200" y="365125"/>
            <a:ext cx="10515600" cy="2139950"/>
          </a:xfrm>
        </p:spPr>
        <p:txBody>
          <a:bodyPr>
            <a:normAutofit/>
          </a:bodyPr>
          <a:lstStyle/>
          <a:p>
            <a:pPr algn="ctr"/>
            <a:r>
              <a:rPr lang="es-CL" sz="4000" b="1" u="sng" dirty="0" smtClean="0">
                <a:latin typeface="Arial" panose="020B0604020202020204" pitchFamily="34" charset="0"/>
                <a:cs typeface="Arial" panose="020B0604020202020204" pitchFamily="34" charset="0"/>
              </a:rPr>
              <a:t>3.1 </a:t>
            </a:r>
            <a:r>
              <a:rPr lang="es-CL" sz="4000" b="1" u="sng" dirty="0" err="1" smtClean="0">
                <a:latin typeface="Arial" panose="020B0604020202020204" pitchFamily="34" charset="0"/>
                <a:cs typeface="Arial" panose="020B0604020202020204" pitchFamily="34" charset="0"/>
              </a:rPr>
              <a:t>First</a:t>
            </a:r>
            <a:r>
              <a:rPr lang="es-CL" sz="4000" b="1" u="sng" dirty="0" smtClean="0">
                <a:latin typeface="Arial" panose="020B0604020202020204" pitchFamily="34" charset="0"/>
                <a:cs typeface="Arial" panose="020B0604020202020204" pitchFamily="34" charset="0"/>
              </a:rPr>
              <a:t> </a:t>
            </a:r>
            <a:r>
              <a:rPr lang="es-CL" sz="4000" b="1" u="sng" dirty="0" err="1" smtClean="0">
                <a:latin typeface="Arial" panose="020B0604020202020204" pitchFamily="34" charset="0"/>
                <a:cs typeface="Arial" panose="020B0604020202020204" pitchFamily="34" charset="0"/>
              </a:rPr>
              <a:t>stage</a:t>
            </a:r>
            <a:r>
              <a:rPr lang="es-CL" sz="4000" b="1" u="sng" dirty="0" smtClean="0">
                <a:latin typeface="Arial" panose="020B0604020202020204" pitchFamily="34" charset="0"/>
                <a:cs typeface="Arial" panose="020B0604020202020204" pitchFamily="34" charset="0"/>
              </a:rPr>
              <a:t/>
            </a:r>
            <a:br>
              <a:rPr lang="es-CL" sz="4000" b="1" u="sng" dirty="0" smtClean="0">
                <a:latin typeface="Arial" panose="020B0604020202020204" pitchFamily="34" charset="0"/>
                <a:cs typeface="Arial" panose="020B0604020202020204" pitchFamily="34" charset="0"/>
              </a:rPr>
            </a:br>
            <a:r>
              <a:rPr lang="es-CL" sz="4000" b="1" u="sng" dirty="0">
                <a:latin typeface="Arial" panose="020B0604020202020204" pitchFamily="34" charset="0"/>
                <a:cs typeface="Arial" panose="020B0604020202020204" pitchFamily="34" charset="0"/>
              </a:rPr>
              <a:t/>
            </a:r>
            <a:br>
              <a:rPr lang="es-CL" sz="4000" b="1" u="sng" dirty="0">
                <a:latin typeface="Arial" panose="020B0604020202020204" pitchFamily="34" charset="0"/>
                <a:cs typeface="Arial" panose="020B0604020202020204" pitchFamily="34" charset="0"/>
              </a:rPr>
            </a:br>
            <a:endParaRPr lang="es-CL" sz="4000" b="1" u="sng" dirty="0">
              <a:latin typeface="Arial" panose="020B0604020202020204" pitchFamily="34" charset="0"/>
              <a:cs typeface="Arial" panose="020B0604020202020204" pitchFamily="34" charset="0"/>
            </a:endParaRPr>
          </a:p>
        </p:txBody>
      </p:sp>
      <p:sp>
        <p:nvSpPr>
          <p:cNvPr id="2" name="Marcador de contenido 1"/>
          <p:cNvSpPr>
            <a:spLocks noGrp="1"/>
          </p:cNvSpPr>
          <p:nvPr>
            <p:ph idx="1"/>
          </p:nvPr>
        </p:nvSpPr>
        <p:spPr/>
        <p:txBody>
          <a:bodyPr/>
          <a:lstStyle/>
          <a:p>
            <a:pPr algn="ctr"/>
            <a:r>
              <a:rPr lang="en-US" b="1" dirty="0" smtClean="0">
                <a:latin typeface="Arial" panose="020B0604020202020204" pitchFamily="34" charset="0"/>
                <a:cs typeface="Arial" panose="020B0604020202020204" pitchFamily="34" charset="0"/>
              </a:rPr>
              <a:t>Distribution of drugstore in the area</a:t>
            </a:r>
            <a:endParaRPr lang="en-US" b="1" dirty="0">
              <a:latin typeface="Arial" panose="020B0604020202020204" pitchFamily="34" charset="0"/>
              <a:cs typeface="Arial" panose="020B0604020202020204" pitchFamily="34" charset="0"/>
            </a:endParaRPr>
          </a:p>
          <a:p>
            <a:pPr marL="0" indent="0">
              <a:buNone/>
            </a:pPr>
            <a:endParaRPr lang="es-CL" dirty="0"/>
          </a:p>
        </p:txBody>
      </p:sp>
      <p:pic>
        <p:nvPicPr>
          <p:cNvPr id="3" name="Imagen 2"/>
          <p:cNvPicPr>
            <a:picLocks noChangeAspect="1"/>
          </p:cNvPicPr>
          <p:nvPr/>
        </p:nvPicPr>
        <p:blipFill>
          <a:blip r:embed="rId3"/>
          <a:stretch>
            <a:fillRect/>
          </a:stretch>
        </p:blipFill>
        <p:spPr>
          <a:xfrm>
            <a:off x="839788" y="2505075"/>
            <a:ext cx="10515600" cy="4812912"/>
          </a:xfrm>
          <a:prstGeom prst="rect">
            <a:avLst/>
          </a:prstGeom>
        </p:spPr>
      </p:pic>
    </p:spTree>
    <p:extLst>
      <p:ext uri="{BB962C8B-B14F-4D97-AF65-F5344CB8AC3E}">
        <p14:creationId xmlns:p14="http://schemas.microsoft.com/office/powerpoint/2010/main" val="317123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pPr algn="ctr"/>
            <a:r>
              <a:rPr lang="es-CL" sz="4000" b="1" u="sng" dirty="0" smtClean="0">
                <a:latin typeface="Arial" panose="020B0604020202020204" pitchFamily="34" charset="0"/>
                <a:cs typeface="Arial" panose="020B0604020202020204" pitchFamily="34" charset="0"/>
              </a:rPr>
              <a:t>3.2 </a:t>
            </a:r>
            <a:r>
              <a:rPr lang="en-US" sz="4000" b="1" u="sng" dirty="0">
                <a:latin typeface="Arial" panose="020B0604020202020204" pitchFamily="34" charset="0"/>
                <a:cs typeface="Arial" panose="020B0604020202020204" pitchFamily="34" charset="0"/>
              </a:rPr>
              <a:t>Second stage</a:t>
            </a:r>
            <a:endParaRPr lang="es-CL" sz="4000" b="1" u="sng" dirty="0">
              <a:latin typeface="Arial" panose="020B0604020202020204" pitchFamily="34" charset="0"/>
              <a:cs typeface="Arial" panose="020B0604020202020204" pitchFamily="34" charset="0"/>
            </a:endParaRPr>
          </a:p>
        </p:txBody>
      </p:sp>
      <p:sp>
        <p:nvSpPr>
          <p:cNvPr id="2" name="Marcador de contenido 1"/>
          <p:cNvSpPr>
            <a:spLocks noGrp="1"/>
          </p:cNvSpPr>
          <p:nvPr>
            <p:ph sz="half" idx="4294967295"/>
          </p:nvPr>
        </p:nvSpPr>
        <p:spPr>
          <a:xfrm>
            <a:off x="0" y="1825625"/>
            <a:ext cx="12192000" cy="4351338"/>
          </a:xfrm>
        </p:spPr>
        <p:txBody>
          <a:bodyPr/>
          <a:lstStyle/>
          <a:p>
            <a:r>
              <a:rPr lang="en-US" dirty="0" smtClean="0">
                <a:latin typeface="Arial" panose="020B0604020202020204" pitchFamily="34" charset="0"/>
                <a:cs typeface="Arial" panose="020B0604020202020204" pitchFamily="34" charset="0"/>
              </a:rPr>
              <a:t>To perform the clustering with a K with greater accuracy the step we see below was necessary.</a:t>
            </a:r>
            <a:endParaRPr lang="es-CL"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3"/>
          <a:stretch>
            <a:fillRect/>
          </a:stretch>
        </p:blipFill>
        <p:spPr>
          <a:xfrm>
            <a:off x="1195754" y="3300771"/>
            <a:ext cx="9791114" cy="3298222"/>
          </a:xfrm>
          <a:prstGeom prst="rect">
            <a:avLst/>
          </a:prstGeom>
        </p:spPr>
      </p:pic>
    </p:spTree>
    <p:extLst>
      <p:ext uri="{BB962C8B-B14F-4D97-AF65-F5344CB8AC3E}">
        <p14:creationId xmlns:p14="http://schemas.microsoft.com/office/powerpoint/2010/main" val="3923749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pPr algn="ctr"/>
            <a:r>
              <a:rPr lang="es-CL" sz="4000" b="1" u="sng" dirty="0" smtClean="0">
                <a:latin typeface="Arial" panose="020B0604020202020204" pitchFamily="34" charset="0"/>
                <a:cs typeface="Arial" panose="020B0604020202020204" pitchFamily="34" charset="0"/>
              </a:rPr>
              <a:t>3.2 </a:t>
            </a:r>
            <a:r>
              <a:rPr lang="en-US" sz="4000" b="1" u="sng" dirty="0">
                <a:latin typeface="Arial" panose="020B0604020202020204" pitchFamily="34" charset="0"/>
                <a:cs typeface="Arial" panose="020B0604020202020204" pitchFamily="34" charset="0"/>
              </a:rPr>
              <a:t>Second stage</a:t>
            </a:r>
            <a:endParaRPr lang="es-CL" sz="4000" b="1" u="sng" dirty="0">
              <a:latin typeface="Arial" panose="020B0604020202020204" pitchFamily="34" charset="0"/>
              <a:cs typeface="Arial" panose="020B0604020202020204" pitchFamily="34" charset="0"/>
            </a:endParaRPr>
          </a:p>
        </p:txBody>
      </p:sp>
      <p:pic>
        <p:nvPicPr>
          <p:cNvPr id="5" name="Marcador de contenido 4"/>
          <p:cNvPicPr>
            <a:picLocks noGrp="1" noChangeAspect="1"/>
          </p:cNvPicPr>
          <p:nvPr>
            <p:ph idx="1"/>
          </p:nvPr>
        </p:nvPicPr>
        <p:blipFill>
          <a:blip r:embed="rId3"/>
          <a:stretch>
            <a:fillRect/>
          </a:stretch>
        </p:blipFill>
        <p:spPr>
          <a:xfrm>
            <a:off x="1237957" y="1690688"/>
            <a:ext cx="9777046" cy="5167312"/>
          </a:xfrm>
          <a:prstGeom prst="rect">
            <a:avLst/>
          </a:prstGeom>
        </p:spPr>
      </p:pic>
    </p:spTree>
    <p:extLst>
      <p:ext uri="{BB962C8B-B14F-4D97-AF65-F5344CB8AC3E}">
        <p14:creationId xmlns:p14="http://schemas.microsoft.com/office/powerpoint/2010/main" val="1131958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fontScale="90000"/>
          </a:bodyPr>
          <a:lstStyle/>
          <a:p>
            <a:pPr algn="ctr"/>
            <a:r>
              <a:rPr lang="es-CL" sz="4000" b="1" u="sng" dirty="0" smtClean="0">
                <a:latin typeface="Arial" panose="020B0604020202020204" pitchFamily="34" charset="0"/>
                <a:cs typeface="Arial" panose="020B0604020202020204" pitchFamily="34" charset="0"/>
              </a:rPr>
              <a:t/>
            </a:r>
            <a:br>
              <a:rPr lang="es-CL" sz="4000" b="1" u="sng" dirty="0" smtClean="0">
                <a:latin typeface="Arial" panose="020B0604020202020204" pitchFamily="34" charset="0"/>
                <a:cs typeface="Arial" panose="020B0604020202020204" pitchFamily="34" charset="0"/>
              </a:rPr>
            </a:br>
            <a:r>
              <a:rPr lang="es-CL" sz="4000" b="1" u="sng" dirty="0" smtClean="0">
                <a:latin typeface="Arial" panose="020B0604020202020204" pitchFamily="34" charset="0"/>
                <a:cs typeface="Arial" panose="020B0604020202020204" pitchFamily="34" charset="0"/>
              </a:rPr>
              <a:t>3.3 </a:t>
            </a:r>
            <a:r>
              <a:rPr lang="es-CL" sz="4000" b="1" u="sng" dirty="0" err="1">
                <a:latin typeface="Arial" panose="020B0604020202020204" pitchFamily="34" charset="0"/>
                <a:cs typeface="Arial" panose="020B0604020202020204" pitchFamily="34" charset="0"/>
              </a:rPr>
              <a:t>Third</a:t>
            </a:r>
            <a:r>
              <a:rPr lang="es-CL" sz="4000" b="1" u="sng" dirty="0">
                <a:latin typeface="Arial" panose="020B0604020202020204" pitchFamily="34" charset="0"/>
                <a:cs typeface="Arial" panose="020B0604020202020204" pitchFamily="34" charset="0"/>
              </a:rPr>
              <a:t> </a:t>
            </a:r>
            <a:r>
              <a:rPr lang="es-CL" sz="4000" b="1" u="sng" dirty="0" err="1">
                <a:latin typeface="Arial" panose="020B0604020202020204" pitchFamily="34" charset="0"/>
                <a:cs typeface="Arial" panose="020B0604020202020204" pitchFamily="34" charset="0"/>
              </a:rPr>
              <a:t>stage</a:t>
            </a:r>
            <a:r>
              <a:rPr lang="es-CL" sz="4000" dirty="0"/>
              <a:t/>
            </a:r>
            <a:br>
              <a:rPr lang="es-CL" sz="4000" dirty="0"/>
            </a:br>
            <a:endParaRPr lang="es-CL" sz="4000" b="1" u="sng" dirty="0">
              <a:latin typeface="Arial" panose="020B0604020202020204" pitchFamily="34" charset="0"/>
              <a:cs typeface="Arial" panose="020B0604020202020204" pitchFamily="34" charset="0"/>
            </a:endParaRPr>
          </a:p>
        </p:txBody>
      </p:sp>
      <p:sp>
        <p:nvSpPr>
          <p:cNvPr id="2" name="Marcador de contenido 1"/>
          <p:cNvSpPr>
            <a:spLocks noGrp="1"/>
          </p:cNvSpPr>
          <p:nvPr>
            <p:ph sz="half" idx="1"/>
          </p:nvPr>
        </p:nvSpPr>
        <p:spPr/>
        <p:txBody>
          <a:bodyPr/>
          <a:lstStyle/>
          <a:p>
            <a:pPr marL="0" indent="0" algn="just">
              <a:buNone/>
            </a:pPr>
            <a:r>
              <a:rPr lang="en-US" dirty="0" smtClean="0">
                <a:latin typeface="Arial" panose="020B0604020202020204" pitchFamily="34" charset="0"/>
                <a:cs typeface="Arial" panose="020B0604020202020204" pitchFamily="34" charset="0"/>
              </a:rPr>
              <a:t> </a:t>
            </a:r>
          </a:p>
          <a:p>
            <a:pPr marL="0" indent="0" algn="just">
              <a:buNone/>
            </a:pPr>
            <a:r>
              <a:rPr lang="en-US" dirty="0" smtClean="0">
                <a:latin typeface="Arial" panose="020B0604020202020204" pitchFamily="34" charset="0"/>
                <a:cs typeface="Arial" panose="020B0604020202020204" pitchFamily="34" charset="0"/>
              </a:rPr>
              <a:t>  Objective: Divide the database into 4 groups to obtain the total amount of each pharmacy of "Chain" and what is the location of these 4 groups in the plan of the commune.</a:t>
            </a:r>
            <a:endParaRPr lang="es-CL" dirty="0">
              <a:latin typeface="Arial" panose="020B0604020202020204" pitchFamily="34" charset="0"/>
              <a:cs typeface="Arial" panose="020B0604020202020204" pitchFamily="34" charset="0"/>
            </a:endParaRPr>
          </a:p>
        </p:txBody>
      </p:sp>
      <p:pic>
        <p:nvPicPr>
          <p:cNvPr id="5" name="Marcador de contenido 4"/>
          <p:cNvPicPr>
            <a:picLocks noGrp="1" noChangeAspect="1"/>
          </p:cNvPicPr>
          <p:nvPr>
            <p:ph sz="half" idx="2"/>
          </p:nvPr>
        </p:nvPicPr>
        <p:blipFill>
          <a:blip r:embed="rId3"/>
          <a:stretch>
            <a:fillRect/>
          </a:stretch>
        </p:blipFill>
        <p:spPr>
          <a:xfrm>
            <a:off x="6625883" y="2304190"/>
            <a:ext cx="5219113" cy="3872773"/>
          </a:xfrm>
          <a:prstGeom prst="rect">
            <a:avLst/>
          </a:prstGeom>
        </p:spPr>
      </p:pic>
    </p:spTree>
    <p:extLst>
      <p:ext uri="{BB962C8B-B14F-4D97-AF65-F5344CB8AC3E}">
        <p14:creationId xmlns:p14="http://schemas.microsoft.com/office/powerpoint/2010/main" val="197098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pPr algn="ctr"/>
            <a:r>
              <a:rPr lang="es-CL" sz="4000" b="1" u="sng" dirty="0" smtClean="0">
                <a:latin typeface="Arial" panose="020B0604020202020204" pitchFamily="34" charset="0"/>
                <a:cs typeface="Arial" panose="020B0604020202020204" pitchFamily="34" charset="0"/>
              </a:rPr>
              <a:t>3.3 </a:t>
            </a:r>
            <a:r>
              <a:rPr lang="es-CL" sz="4000" b="1" u="sng" dirty="0" err="1" smtClean="0">
                <a:latin typeface="Arial" panose="020B0604020202020204" pitchFamily="34" charset="0"/>
                <a:cs typeface="Arial" panose="020B0604020202020204" pitchFamily="34" charset="0"/>
              </a:rPr>
              <a:t>Third</a:t>
            </a:r>
            <a:r>
              <a:rPr lang="es-CL" sz="4000" b="1" u="sng" dirty="0" smtClean="0">
                <a:latin typeface="Arial" panose="020B0604020202020204" pitchFamily="34" charset="0"/>
                <a:cs typeface="Arial" panose="020B0604020202020204" pitchFamily="34" charset="0"/>
              </a:rPr>
              <a:t> </a:t>
            </a:r>
            <a:r>
              <a:rPr lang="es-CL" sz="4000" b="1" u="sng" dirty="0" err="1" smtClean="0">
                <a:latin typeface="Arial" panose="020B0604020202020204" pitchFamily="34" charset="0"/>
                <a:cs typeface="Arial" panose="020B0604020202020204" pitchFamily="34" charset="0"/>
              </a:rPr>
              <a:t>stage</a:t>
            </a:r>
            <a:endParaRPr lang="es-CL" sz="4000" b="1" u="sng" dirty="0">
              <a:latin typeface="Arial" panose="020B0604020202020204" pitchFamily="34" charset="0"/>
              <a:cs typeface="Arial" panose="020B0604020202020204" pitchFamily="34" charset="0"/>
            </a:endParaRPr>
          </a:p>
        </p:txBody>
      </p:sp>
      <p:pic>
        <p:nvPicPr>
          <p:cNvPr id="3" name="Marcador de contenido 2"/>
          <p:cNvPicPr>
            <a:picLocks noGrp="1" noChangeAspect="1"/>
          </p:cNvPicPr>
          <p:nvPr>
            <p:ph sz="half" idx="4294967295"/>
          </p:nvPr>
        </p:nvPicPr>
        <p:blipFill>
          <a:blip r:embed="rId3"/>
          <a:stretch>
            <a:fillRect/>
          </a:stretch>
        </p:blipFill>
        <p:spPr>
          <a:xfrm>
            <a:off x="838200" y="1690688"/>
            <a:ext cx="2975106" cy="4963330"/>
          </a:xfrm>
          <a:prstGeom prst="rect">
            <a:avLst/>
          </a:prstGeom>
        </p:spPr>
      </p:pic>
      <p:pic>
        <p:nvPicPr>
          <p:cNvPr id="5" name="Imagen 4"/>
          <p:cNvPicPr>
            <a:picLocks noChangeAspect="1"/>
          </p:cNvPicPr>
          <p:nvPr/>
        </p:nvPicPr>
        <p:blipFill>
          <a:blip r:embed="rId4"/>
          <a:stretch>
            <a:fillRect/>
          </a:stretch>
        </p:blipFill>
        <p:spPr>
          <a:xfrm>
            <a:off x="4590091" y="1690688"/>
            <a:ext cx="3084843" cy="5061804"/>
          </a:xfrm>
          <a:prstGeom prst="rect">
            <a:avLst/>
          </a:prstGeom>
        </p:spPr>
      </p:pic>
      <p:pic>
        <p:nvPicPr>
          <p:cNvPr id="6" name="Imagen 5"/>
          <p:cNvPicPr>
            <a:picLocks noChangeAspect="1"/>
          </p:cNvPicPr>
          <p:nvPr/>
        </p:nvPicPr>
        <p:blipFill>
          <a:blip r:embed="rId5"/>
          <a:stretch>
            <a:fillRect/>
          </a:stretch>
        </p:blipFill>
        <p:spPr>
          <a:xfrm>
            <a:off x="8574818" y="1690688"/>
            <a:ext cx="3286029" cy="5167312"/>
          </a:xfrm>
          <a:prstGeom prst="rect">
            <a:avLst/>
          </a:prstGeom>
        </p:spPr>
      </p:pic>
    </p:spTree>
    <p:extLst>
      <p:ext uri="{BB962C8B-B14F-4D97-AF65-F5344CB8AC3E}">
        <p14:creationId xmlns:p14="http://schemas.microsoft.com/office/powerpoint/2010/main" val="7577319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599</Words>
  <Application>Microsoft Office PowerPoint</Application>
  <PresentationFormat>Panorámica</PresentationFormat>
  <Paragraphs>52</Paragraphs>
  <Slides>13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Calibri</vt:lpstr>
      <vt:lpstr>Calibri Light</vt:lpstr>
      <vt:lpstr>Tema de Office</vt:lpstr>
      <vt:lpstr>Drugstore in Santiago de Chile.</vt:lpstr>
      <vt:lpstr>Introduction </vt:lpstr>
      <vt:lpstr>Main sources of information.</vt:lpstr>
      <vt:lpstr>3.1 First stage</vt:lpstr>
      <vt:lpstr>3.1 First stage  </vt:lpstr>
      <vt:lpstr>3.2 Second stage</vt:lpstr>
      <vt:lpstr>3.2 Second stage</vt:lpstr>
      <vt:lpstr> 3.3 Third stage </vt:lpstr>
      <vt:lpstr>3.3 Third stage</vt:lpstr>
      <vt:lpstr>3.3 Third stage  </vt:lpstr>
      <vt:lpstr>4 Results</vt:lpstr>
      <vt:lpstr>5 Conclusion</vt:lpstr>
      <vt:lpstr>  Other 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RENTM</dc:creator>
  <cp:lastModifiedBy>RENTM</cp:lastModifiedBy>
  <cp:revision>7</cp:revision>
  <dcterms:created xsi:type="dcterms:W3CDTF">2019-02-27T12:59:05Z</dcterms:created>
  <dcterms:modified xsi:type="dcterms:W3CDTF">2019-02-27T14:12:58Z</dcterms:modified>
</cp:coreProperties>
</file>